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1" r:id="rId7"/>
    <p:sldId id="264" r:id="rId8"/>
    <p:sldId id="265" r:id="rId9"/>
    <p:sldId id="266" r:id="rId10"/>
    <p:sldId id="270" r:id="rId11"/>
    <p:sldId id="271" r:id="rId12"/>
    <p:sldId id="262" r:id="rId13"/>
    <p:sldId id="267" r:id="rId14"/>
    <p:sldId id="263" r:id="rId15"/>
    <p:sldId id="260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8B38-ECAD-4717-BF72-6324432DD86D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D502-6E8B-43C9-B164-C221EFC021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93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8AA6-601A-48D2-BAE4-76C11320A9BF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B5FF-93F1-44E9-BD6D-4E2CA1CE7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1.gif"/><Relationship Id="rId7" Type="http://schemas.openxmlformats.org/officeDocument/2006/relationships/image" Target="../media/image2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3664427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DEVENIR ARBITRE …</a:t>
            </a:r>
            <a:endParaRPr lang="fr-FR" sz="4400" cap="all" dirty="0">
              <a:solidFill>
                <a:srgbClr val="C00000"/>
              </a:solidFill>
              <a:latin typeface="BorisBlackBloxx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6" name="Image 5" descr="Siff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276872"/>
            <a:ext cx="1904670" cy="1895194"/>
          </a:xfrm>
          <a:prstGeom prst="rect">
            <a:avLst/>
          </a:prstGeom>
        </p:spPr>
      </p:pic>
      <p:pic>
        <p:nvPicPr>
          <p:cNvPr id="7" name="Image 14" descr="Logolongtext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354646"/>
            <a:ext cx="2880320" cy="9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82" y="5223870"/>
            <a:ext cx="1979712" cy="132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8" descr="13-remise-en-j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858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5595" y="1988840"/>
            <a:ext cx="342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La remise en jeu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olleges.ac-rouen.fr/beuzeville/activite/eps/hand/handb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9" t="3142" r="1" b="10695"/>
          <a:stretch/>
        </p:blipFill>
        <p:spPr bwMode="auto">
          <a:xfrm>
            <a:off x="4745016" y="1628800"/>
            <a:ext cx="3632039" cy="46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5508104" y="4293095"/>
            <a:ext cx="1296144" cy="1296144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45595" y="1988840"/>
            <a:ext cx="2022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renvoi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51" y="3424644"/>
            <a:ext cx="254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jet franc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850" y="5080828"/>
            <a:ext cx="2904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jet de 7 m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596336" y="3789039"/>
            <a:ext cx="288032" cy="288032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355976" y="2163931"/>
            <a:ext cx="1296144" cy="1296144"/>
          </a:xfrm>
          <a:prstGeom prst="ellipse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60032" y="2636912"/>
            <a:ext cx="288032" cy="28803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48064" y="3174340"/>
            <a:ext cx="288032" cy="28803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950449" y="4829373"/>
            <a:ext cx="288032" cy="28803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391160" y="5236848"/>
            <a:ext cx="288032" cy="28803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148064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878441" y="500882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516216" y="4293095"/>
            <a:ext cx="288032" cy="28803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635579" y="4720788"/>
            <a:ext cx="288032" cy="28803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5976" y="2429599"/>
            <a:ext cx="288032" cy="28803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950449" y="2974356"/>
            <a:ext cx="288032" cy="28803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994548" y="1844824"/>
            <a:ext cx="3168352" cy="4680520"/>
          </a:xfrm>
          <a:prstGeom prst="roundRect">
            <a:avLst>
              <a:gd name="adj" fmla="val 58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dirty="0" smtClean="0"/>
              <a:t>EXPLICATION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7. Remise en jeu – Di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44" y="2043881"/>
            <a:ext cx="17907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dia.ff-handball.org/uploads/pics/geste-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782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8. Ren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6" y="4221088"/>
            <a:ext cx="17811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00590" y="5371877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SENS DU JEU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05363" y="1916832"/>
            <a:ext cx="1772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Les </a:t>
            </a:r>
            <a:r>
              <a:rPr lang="fr-F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GESTES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9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chronosimp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6"/>
          <a:stretch/>
        </p:blipFill>
        <p:spPr bwMode="auto">
          <a:xfrm>
            <a:off x="358013" y="1772816"/>
            <a:ext cx="8556625" cy="323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2673444" y="1220528"/>
            <a:ext cx="6380179" cy="5373216"/>
          </a:xfrm>
          <a:prstGeom prst="roundRect">
            <a:avLst>
              <a:gd name="adj" fmla="val 58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dirty="0" smtClean="0"/>
              <a:t>EXPLICATION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media.ff-handball.org/uploads/pics/geste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1485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2.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57" y="1331613"/>
            <a:ext cx="1008112" cy="18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4. Ceinturer, retenir ou pous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92" y="4059440"/>
            <a:ext cx="13716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. Faute d’attaquant (Passage en forc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76" y="1398625"/>
            <a:ext cx="10191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. Non respect de la distance des « 3m 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13" y="4079493"/>
            <a:ext cx="15144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1. Jeu Pas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24" y="1684878"/>
            <a:ext cx="1224136" cy="14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3. Avertissement (carton jaune) – Disqualification (carton rouge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9" y="3787770"/>
            <a:ext cx="1036128" cy="20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18. Avertissement pour jeu pass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95" y="1625117"/>
            <a:ext cx="1323936" cy="15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14. Exclusion de 2 minut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79" y="3741034"/>
            <a:ext cx="915381" cy="20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5362" y="1916832"/>
            <a:ext cx="232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Les </a:t>
            </a:r>
            <a:r>
              <a:rPr lang="fr-F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AUTRES</a:t>
            </a:r>
          </a:p>
          <a:p>
            <a:r>
              <a:rPr lang="fr-F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GESTES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245576" y="3137007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But</a:t>
            </a:r>
            <a:endParaRPr lang="fr-FR" dirty="0">
              <a:latin typeface="BorisBlackBloxx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41597" y="3160751"/>
            <a:ext cx="1563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Passage en force</a:t>
            </a:r>
            <a:endParaRPr lang="fr-FR" sz="1200" dirty="0">
              <a:latin typeface="BorisBlackBloxx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84325" y="315764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Jeu passif</a:t>
            </a:r>
            <a:endParaRPr lang="fr-FR" dirty="0">
              <a:latin typeface="BorisBlackBloxx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38510" y="3177465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Avertissement</a:t>
            </a:r>
          </a:p>
          <a:p>
            <a:r>
              <a:rPr lang="fr-FR" sz="1200" dirty="0" smtClean="0">
                <a:latin typeface="BorisBlackBloxx" pitchFamily="2" charset="0"/>
              </a:rPr>
              <a:t>pour jeu passif</a:t>
            </a:r>
            <a:endParaRPr lang="fr-FR" dirty="0">
              <a:latin typeface="BorisBlackBloxx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75782" y="5805494"/>
            <a:ext cx="107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Ceinturage</a:t>
            </a:r>
            <a:endParaRPr lang="fr-FR" sz="1200" dirty="0">
              <a:latin typeface="BorisBlackBloxx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41597" y="5815225"/>
            <a:ext cx="177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risBlackBloxx" pitchFamily="2" charset="0"/>
              </a:rPr>
              <a:t>Non respect des 3m</a:t>
            </a:r>
            <a:endParaRPr lang="fr-FR" sz="1200" dirty="0">
              <a:latin typeface="BorisBlackBloxx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60793" y="5805492"/>
            <a:ext cx="145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BorisBlackBloxx" pitchFamily="2" charset="0"/>
              </a:rPr>
              <a:t>Avertissement</a:t>
            </a:r>
            <a:endParaRPr lang="fr-FR" sz="1200" dirty="0" smtClean="0">
              <a:latin typeface="BorisBlackBloxx" pitchFamily="2" charset="0"/>
            </a:endParaRPr>
          </a:p>
          <a:p>
            <a:endParaRPr lang="fr-FR" sz="1200" dirty="0" smtClean="0">
              <a:latin typeface="BorisBlackBloxx" pitchFamily="2" charset="0"/>
            </a:endParaRPr>
          </a:p>
          <a:p>
            <a:r>
              <a:rPr lang="fr-FR" sz="1200" dirty="0" smtClean="0">
                <a:latin typeface="BorisBlackBloxx" pitchFamily="2" charset="0"/>
              </a:rPr>
              <a:t>Disqualification</a:t>
            </a:r>
            <a:endParaRPr lang="fr-FR" dirty="0">
              <a:latin typeface="BorisBlackBloxx" pitchFamily="2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920876" y="6161382"/>
            <a:ext cx="216024" cy="3326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920876" y="5759568"/>
            <a:ext cx="216024" cy="3326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963446" y="5805492"/>
            <a:ext cx="938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  <a:latin typeface="BorisBlackBloxx" pitchFamily="2" charset="0"/>
              </a:rPr>
              <a:t>Exclusion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69148" y="494116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SENS DU JEU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9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6"/>
          <p:cNvSpPr>
            <a:spLocks noChangeArrowheads="1" noTextEdit="1"/>
          </p:cNvSpPr>
          <p:nvPr/>
        </p:nvSpPr>
        <p:spPr bwMode="auto">
          <a:xfrm>
            <a:off x="1759237" y="2821046"/>
            <a:ext cx="356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8909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00048"/>
              </p:ext>
            </p:extLst>
          </p:nvPr>
        </p:nvGraphicFramePr>
        <p:xfrm>
          <a:off x="544019" y="1534253"/>
          <a:ext cx="7868430" cy="5237732"/>
        </p:xfrm>
        <a:graphic>
          <a:graphicData uri="http://schemas.openxmlformats.org/drawingml/2006/table">
            <a:tbl>
              <a:tblPr/>
              <a:tblGrid>
                <a:gridCol w="4257458"/>
                <a:gridCol w="361097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QUESTIONS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REPONSES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4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547974" y="2832158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>
                <a:latin typeface="Tw Cen MT" pitchFamily="34" charset="0"/>
              </a:rPr>
              <a:t>Je peux faire plus de 1 pas entre 2 dribbles sans bloquer le ballon ?</a:t>
            </a:r>
          </a:p>
        </p:txBody>
      </p: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547974" y="2081271"/>
            <a:ext cx="417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 dirty="0">
                <a:latin typeface="Tw Cen MT" pitchFamily="34" charset="0"/>
              </a:rPr>
              <a:t>Si je me déplace en faisant </a:t>
            </a:r>
            <a:r>
              <a:rPr lang="fr-FR" sz="1800" u="sng" dirty="0">
                <a:latin typeface="Tw Cen MT" pitchFamily="34" charset="0"/>
              </a:rPr>
              <a:t>glisser</a:t>
            </a:r>
            <a:r>
              <a:rPr lang="fr-FR" sz="1800" dirty="0">
                <a:latin typeface="Tw Cen MT" pitchFamily="34" charset="0"/>
              </a:rPr>
              <a:t> mon pied au sol je fais un pas </a:t>
            </a:r>
            <a:r>
              <a:rPr lang="fr-FR" sz="1600" b="1" dirty="0">
                <a:latin typeface="Tw Cen MT" pitchFamily="34" charset="0"/>
              </a:rPr>
              <a:t>?</a:t>
            </a:r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563849" y="3527483"/>
            <a:ext cx="413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>
                <a:latin typeface="Tw Cen MT" pitchFamily="34" charset="0"/>
              </a:rPr>
              <a:t>Je peux dribbler en lançant le ballon en l’air pour éviter mon adversaire</a:t>
            </a:r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579724" y="4224396"/>
            <a:ext cx="4129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>
                <a:latin typeface="Tw Cen MT" pitchFamily="34" charset="0"/>
              </a:rPr>
              <a:t>Je siffle un pied si le ballon touche le genou du joueur ?</a:t>
            </a: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4824699" y="2211446"/>
            <a:ext cx="3454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OUI, </a:t>
            </a:r>
            <a:endParaRPr lang="fr-FR" sz="1800" b="1">
              <a:latin typeface="Tw Cen MT" pitchFamily="34" charset="0"/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4851687" y="2851208"/>
            <a:ext cx="3354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OUI, </a:t>
            </a:r>
            <a:r>
              <a:rPr lang="fr-FR" sz="1700">
                <a:latin typeface="Tw Cen MT" pitchFamily="34" charset="0"/>
              </a:rPr>
              <a:t>sur contre attaque par exemple</a:t>
            </a:r>
          </a:p>
        </p:txBody>
      </p: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4869149" y="3671946"/>
            <a:ext cx="2157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NON, </a:t>
            </a:r>
            <a:endParaRPr lang="fr-FR" sz="1700">
              <a:latin typeface="Tw Cen MT" pitchFamily="34" charset="0"/>
            </a:endParaRP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4834224" y="4241858"/>
            <a:ext cx="3454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NON, </a:t>
            </a:r>
            <a:r>
              <a:rPr lang="fr-FR" sz="1700">
                <a:latin typeface="Tw Cen MT" pitchFamily="34" charset="0"/>
              </a:rPr>
              <a:t>faute en dessous du genou</a:t>
            </a:r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4835812" y="5037196"/>
            <a:ext cx="33289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NON, </a:t>
            </a:r>
            <a:r>
              <a:rPr lang="fr-FR" sz="1700">
                <a:latin typeface="Tw Cen MT" pitchFamily="34" charset="0"/>
              </a:rPr>
              <a:t>d’où il veut dans sa zone</a:t>
            </a:r>
          </a:p>
        </p:txBody>
      </p:sp>
      <p:sp>
        <p:nvSpPr>
          <p:cNvPr id="89132" name="Text Box 44"/>
          <p:cNvSpPr txBox="1">
            <a:spLocks noChangeArrowheads="1"/>
          </p:cNvSpPr>
          <p:nvPr/>
        </p:nvSpPr>
        <p:spPr bwMode="auto">
          <a:xfrm>
            <a:off x="516224" y="4895908"/>
            <a:ext cx="4271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>
                <a:latin typeface="Tw Cen MT" pitchFamily="34" charset="0"/>
              </a:rPr>
              <a:t>Si zone d’un attaquant, le gardien doit lancer le ballon à l’endroit de la faute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auto">
          <a:xfrm>
            <a:off x="4819937" y="5867458"/>
            <a:ext cx="3381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700" b="1">
                <a:latin typeface="Tw Cen MT" pitchFamily="34" charset="0"/>
              </a:rPr>
              <a:t>NON, </a:t>
            </a:r>
            <a:r>
              <a:rPr lang="fr-FR" sz="1700">
                <a:latin typeface="Tw Cen MT" pitchFamily="34" charset="0"/>
              </a:rPr>
              <a:t>le ballon au sol ne peut être joué que par le gardien.</a:t>
            </a:r>
            <a:endParaRPr lang="fr-FR" sz="1700" b="1">
              <a:latin typeface="Tw Cen MT" pitchFamily="34" charset="0"/>
            </a:endParaRP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625762" y="5621396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FR" sz="1800">
                <a:latin typeface="Tw Cen MT" pitchFamily="34" charset="0"/>
              </a:rPr>
              <a:t>En restant à l’extérieur de la surface de but, je peux jouer le ballon roulant au sol et le pousser dans le but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3" grpId="0" autoUpdateAnimBg="0"/>
      <p:bldP spid="89124" grpId="0" autoUpdateAnimBg="0"/>
      <p:bldP spid="89125" grpId="0" autoUpdateAnimBg="0"/>
      <p:bldP spid="89126" grpId="0" autoUpdateAnimBg="0"/>
      <p:bldP spid="89127" grpId="0" autoUpdateAnimBg="0"/>
      <p:bldP spid="89128" grpId="0" autoUpdateAnimBg="0"/>
      <p:bldP spid="89129" grpId="0" autoUpdateAnimBg="0"/>
      <p:bldP spid="89130" grpId="0" autoUpdateAnimBg="0"/>
      <p:bldP spid="89131" grpId="0" autoUpdateAnimBg="0"/>
      <p:bldP spid="89132" grpId="0" autoUpdateAnimBg="0"/>
      <p:bldP spid="89133" grpId="0" autoUpdateAnimBg="0"/>
      <p:bldP spid="891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9717"/>
              </p:ext>
            </p:extLst>
          </p:nvPr>
        </p:nvGraphicFramePr>
        <p:xfrm>
          <a:off x="706436" y="1729270"/>
          <a:ext cx="7567614" cy="4892733"/>
        </p:xfrm>
        <a:graphic>
          <a:graphicData uri="http://schemas.openxmlformats.org/drawingml/2006/table">
            <a:tbl>
              <a:tblPr/>
              <a:tblGrid>
                <a:gridCol w="3783807"/>
                <a:gridCol w="3783807"/>
              </a:tblGrid>
              <a:tr h="457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MOTIF</a:t>
                      </a: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CORRECTION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2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7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5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54061" y="2213457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>
                <a:latin typeface="Tw Cen MT" pitchFamily="34" charset="0"/>
              </a:rPr>
              <a:t>Des joueurs attaquants sont entre la ligne de jet franc (9m) et la surface de but (6m)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54061" y="3197707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>
                <a:latin typeface="Tw Cen MT" pitchFamily="34" charset="0"/>
              </a:rPr>
              <a:t>Le joueur joue le jet mais n’est pas au bon emplacement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54061" y="3905732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>
                <a:latin typeface="Tw Cen MT" pitchFamily="34" charset="0"/>
              </a:rPr>
              <a:t>Un joueur adverse n’est pas à 3 m du lanceur mais ne gêne pas l’exécution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38186" y="4902682"/>
            <a:ext cx="370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>
                <a:latin typeface="Tw Cen MT" pitchFamily="34" charset="0"/>
              </a:rPr>
              <a:t>Un joueur adverse n’est pas à 3m et gêne l’exécution du jet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38186" y="5775807"/>
            <a:ext cx="368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>
                <a:latin typeface="Tw Cen MT" pitchFamily="34" charset="0"/>
              </a:rPr>
              <a:t>Le joueur au bon emplacement lance le ballon en suspension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648199" y="2332520"/>
            <a:ext cx="357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1600" b="1">
                <a:latin typeface="Tw Cen MT" pitchFamily="34" charset="0"/>
              </a:rPr>
              <a:t>Faire rectifier le placement des joueurs avant l’exécution du jet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616449" y="3197707"/>
            <a:ext cx="357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1600" b="1">
                <a:latin typeface="Tw Cen MT" pitchFamily="34" charset="0"/>
                <a:cs typeface="Arial" charset="0"/>
              </a:rPr>
              <a:t>Faire rectifier le placement et repartir par un coup de sifflet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724399" y="4118457"/>
            <a:ext cx="334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1600" b="1">
                <a:latin typeface="Tw Cen MT" pitchFamily="34" charset="0"/>
              </a:rPr>
              <a:t>On laisse jouer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4518024" y="4855057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latin typeface="Tw Cen MT" pitchFamily="34" charset="0"/>
              </a:rPr>
              <a:t>Sanctionner le fautif (Avertissement, puis 2’). Repartir avec un coup de sifflet</a:t>
            </a:r>
            <a:endParaRPr lang="fr-FR" sz="1600" b="1">
              <a:solidFill>
                <a:srgbClr val="4FA216"/>
              </a:solidFill>
              <a:latin typeface="Tw Cen MT" pitchFamily="34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538661" y="5745645"/>
            <a:ext cx="3687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1600" b="1">
                <a:latin typeface="Tw Cen MT" pitchFamily="34" charset="0"/>
              </a:rPr>
              <a:t>Mauvaise exécution : balle à l’équipe adverse avec coup de sifflet</a:t>
            </a:r>
          </a:p>
        </p:txBody>
      </p:sp>
    </p:spTree>
    <p:extLst>
      <p:ext uri="{BB962C8B-B14F-4D97-AF65-F5344CB8AC3E}">
        <p14:creationId xmlns:p14="http://schemas.microsoft.com/office/powerpoint/2010/main" val="76729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fjsportsco.com/358-490-thickbox/ffhb-tee-jeune-arbi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9707"/>
            <a:ext cx="26384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4080" y="421939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ARBITRE ?</a:t>
            </a:r>
            <a:endParaRPr lang="fr-FR" sz="4400" cap="all" dirty="0">
              <a:solidFill>
                <a:srgbClr val="C00000"/>
              </a:solidFill>
              <a:latin typeface="BorisBlackBloxx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Siff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4440" y="2708920"/>
            <a:ext cx="1904670" cy="1895194"/>
          </a:xfrm>
          <a:prstGeom prst="rect">
            <a:avLst/>
          </a:prstGeom>
        </p:spPr>
      </p:pic>
      <p:pic>
        <p:nvPicPr>
          <p:cNvPr id="1028" name="Picture 4" descr="http://www.casalsport.com/phproduit/20090120/h49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2996"/>
            <a:ext cx="2193744" cy="21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RcRiA0UTtRkEYks-NcPdM86hK5wwmTbWeWxQG-k9ObW97a5s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88284"/>
            <a:ext cx="2051720" cy="11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4208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Les principales</a:t>
            </a:r>
            <a:br>
              <a:rPr lang="fr-FR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</a:br>
            <a:r>
              <a:rPr lang="fr-FR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fautes de jeu</a:t>
            </a:r>
            <a:endParaRPr lang="fr-FR" sz="3600" cap="all" dirty="0">
              <a:latin typeface="BorisBlackBloxx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7604" y="400506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>
                <a:latin typeface="Tw Cen MT" pitchFamily="34" charset="0"/>
              </a:rPr>
              <a:t>C’est une faute d’un joueur qui relève plus d’une mauvaise réalisation d’un geste, d’une maladresse  bien souvent dans le maniement du ballon qu’une attitude visant à atteindre son adversaire. </a:t>
            </a:r>
          </a:p>
          <a:p>
            <a:pPr algn="just">
              <a:spcBef>
                <a:spcPct val="50000"/>
              </a:spcBef>
            </a:pPr>
            <a:endParaRPr lang="fr-FR" dirty="0">
              <a:latin typeface="Tw Cen MT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fr-FR" dirty="0">
                <a:latin typeface="Tw Cen MT" pitchFamily="34" charset="0"/>
              </a:rPr>
              <a:t>En général le joueur est </a:t>
            </a:r>
            <a:r>
              <a:rPr lang="fr-FR" b="1" dirty="0">
                <a:latin typeface="Tw Cen MT" pitchFamily="34" charset="0"/>
              </a:rPr>
              <a:t>tout seul </a:t>
            </a:r>
            <a:r>
              <a:rPr lang="fr-FR" dirty="0">
                <a:latin typeface="Tw Cen MT" pitchFamily="34" charset="0"/>
              </a:rPr>
              <a:t>lors de l’exécution d’une faute de jeu.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3572" y="1988840"/>
            <a:ext cx="2553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marcher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2708920"/>
            <a:ext cx="648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2.  Le double dribble (ou reprise)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4632" y="4941168"/>
            <a:ext cx="1968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5. 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pied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91680" y="4149080"/>
            <a:ext cx="5229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4.  L’empiétement (ou la zone)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1680" y="3429000"/>
            <a:ext cx="3539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3. 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dribble en l’air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5696" y="968465"/>
            <a:ext cx="2553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marcher </a:t>
            </a:r>
          </a:p>
        </p:txBody>
      </p:sp>
      <p:pic>
        <p:nvPicPr>
          <p:cNvPr id="6" name="Image 5" descr="cas1-marché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7" y="1978876"/>
            <a:ext cx="6399345" cy="18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cas2-marché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6" y="4005063"/>
            <a:ext cx="6399345" cy="22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419872" y="1700808"/>
            <a:ext cx="5328592" cy="4680520"/>
          </a:xfrm>
          <a:prstGeom prst="roundRect">
            <a:avLst>
              <a:gd name="adj" fmla="val 58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dirty="0" smtClean="0"/>
              <a:t>EXPLICATION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media.ff-handball.org/uploads/pics/geste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0025"/>
            <a:ext cx="25782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. Marcher ou 3 secon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44" y="1796155"/>
            <a:ext cx="1466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8. Ren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81" y="4401108"/>
            <a:ext cx="17811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. Double dri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75068"/>
            <a:ext cx="1511781" cy="22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00590" y="497231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SENS DU JEU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05363" y="1916832"/>
            <a:ext cx="1772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Les </a:t>
            </a:r>
            <a:r>
              <a:rPr lang="fr-F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GESTES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92494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isBlackBloxx" pitchFamily="2" charset="0"/>
              </a:rPr>
              <a:t>Les DIFFERENTS JETS</a:t>
            </a:r>
            <a:endParaRPr lang="fr-FR" sz="3600" cap="all" dirty="0">
              <a:latin typeface="BorisBlackBloxx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22779" y="2204864"/>
            <a:ext cx="36199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L’engagement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La remise en jeu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renvoi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jet franc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Le jet de 7 mètres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du Be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16403" y="30129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Samedi 01 </a:t>
            </a:r>
            <a:r>
              <a:rPr lang="fr-FR" dirty="0" err="1" smtClean="0">
                <a:solidFill>
                  <a:schemeClr val="bg1"/>
                </a:solidFill>
                <a:latin typeface="Defused" pitchFamily="2" charset="0"/>
              </a:rPr>
              <a:t>dEcembre</a:t>
            </a:r>
            <a:r>
              <a:rPr lang="fr-FR" dirty="0" smtClean="0">
                <a:solidFill>
                  <a:schemeClr val="bg1"/>
                </a:solidFill>
                <a:latin typeface="Defused" pitchFamily="2" charset="0"/>
              </a:rPr>
              <a:t> 2012</a:t>
            </a:r>
            <a:endParaRPr lang="fr-FR" dirty="0">
              <a:solidFill>
                <a:schemeClr val="bg1"/>
              </a:solidFill>
              <a:latin typeface="Defuse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4423"/>
            <a:ext cx="1512167" cy="152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7" descr="engage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9397"/>
            <a:ext cx="8587956" cy="439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174653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du Beta" pitchFamily="2" charset="0"/>
              </a:rPr>
              <a:t>L’engagement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476</Words>
  <Application>Microsoft Office PowerPoint</Application>
  <PresentationFormat>Affichage à l'écran (4:3)</PresentationFormat>
  <Paragraphs>85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bansard</dc:creator>
  <cp:lastModifiedBy>PC FAMILLE BANSARD</cp:lastModifiedBy>
  <cp:revision>17</cp:revision>
  <dcterms:created xsi:type="dcterms:W3CDTF">2012-11-27T10:17:10Z</dcterms:created>
  <dcterms:modified xsi:type="dcterms:W3CDTF">2012-11-28T13:14:41Z</dcterms:modified>
  <cp:contentStatus/>
</cp:coreProperties>
</file>